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
      <p:font typeface="Roboto Medium"/>
      <p:regular r:id="rId26"/>
      <p:bold r:id="rId27"/>
      <p:italic r:id="rId28"/>
      <p:boldItalic r:id="rId29"/>
    </p:embeddedFon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Helvetica Neue"/>
      <p:regular r:id="rId38"/>
      <p:bold r:id="rId39"/>
      <p:italic r:id="rId40"/>
      <p:boldItalic r:id="rId41"/>
    </p:embeddedFont>
    <p:embeddedFont>
      <p:font typeface="Helvetica Neue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jfkuGNiyugjRwgBtNfEH1z4sTC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font" Target="fonts/RobotoSlab-regular.fntdata"/><Relationship Id="rId42" Type="http://schemas.openxmlformats.org/officeDocument/2006/relationships/font" Target="fonts/HelveticaNeueLight-regular.fntdata"/><Relationship Id="rId41" Type="http://schemas.openxmlformats.org/officeDocument/2006/relationships/font" Target="fonts/HelveticaNeue-boldItalic.fntdata"/><Relationship Id="rId22" Type="http://schemas.openxmlformats.org/officeDocument/2006/relationships/font" Target="fonts/Roboto-regular.fntdata"/><Relationship Id="rId44" Type="http://schemas.openxmlformats.org/officeDocument/2006/relationships/font" Target="fonts/HelveticaNeueLight-italic.fntdata"/><Relationship Id="rId21" Type="http://schemas.openxmlformats.org/officeDocument/2006/relationships/font" Target="fonts/RobotoSlab-bold.fntdata"/><Relationship Id="rId43" Type="http://schemas.openxmlformats.org/officeDocument/2006/relationships/font" Target="fonts/HelveticaNeueLight-bold.fntdata"/><Relationship Id="rId24" Type="http://schemas.openxmlformats.org/officeDocument/2006/relationships/font" Target="fonts/Roboto-italic.fntdata"/><Relationship Id="rId46" Type="http://customschemas.google.com/relationships/presentationmetadata" Target="metadata"/><Relationship Id="rId23" Type="http://schemas.openxmlformats.org/officeDocument/2006/relationships/font" Target="fonts/Roboto-bold.fntdata"/><Relationship Id="rId45"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39" Type="http://schemas.openxmlformats.org/officeDocument/2006/relationships/font" Target="fonts/HelveticaNeue-bold.fntdata"/><Relationship Id="rId16" Type="http://schemas.openxmlformats.org/officeDocument/2006/relationships/slide" Target="slides/slide10.xml"/><Relationship Id="rId38" Type="http://schemas.openxmlformats.org/officeDocument/2006/relationships/font" Target="fonts/HelveticaNeu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3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5"/>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5"/>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 name="Google Shape;13;p15"/>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26"/>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26"/>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26"/>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26"/>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30"/>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3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3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3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3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3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3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3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3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3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3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3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31"/>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31"/>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3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3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Interact with users through</a:t>
            </a:r>
            <a:br>
              <a:rPr b="0" i="0" lang="en-GB" sz="1400" u="none" cap="none" strike="noStrike">
                <a:solidFill>
                  <a:srgbClr val="000000"/>
                </a:solidFill>
                <a:latin typeface="Roboto"/>
                <a:ea typeface="Roboto"/>
                <a:cs typeface="Roboto"/>
                <a:sym typeface="Roboto"/>
              </a:rPr>
            </a:br>
            <a:r>
              <a:rPr b="0" i="0" lang="en-GB"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3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3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GB"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3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3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3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3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33"/>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33"/>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3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3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3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3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3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35"/>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3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3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36"/>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3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3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3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3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3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3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3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38"/>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3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39"/>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3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3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4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4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4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4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41"/>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4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41"/>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42"/>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42"/>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42"/>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4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43"/>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44"/>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45"/>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45"/>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34343"/>
                </a:solidFill>
                <a:latin typeface="Montserrat"/>
                <a:ea typeface="Montserrat"/>
                <a:cs typeface="Montserrat"/>
                <a:sym typeface="Montserrat"/>
              </a:rPr>
              <a:t>Hear, forget. See, remember</a:t>
            </a:r>
            <a:r>
              <a:rPr b="1" i="0" lang="en-GB" sz="3000" u="none" cap="none" strike="noStrike">
                <a:solidFill>
                  <a:srgbClr val="2DC5FA"/>
                </a:solidFill>
                <a:latin typeface="Montserrat"/>
                <a:ea typeface="Montserrat"/>
                <a:cs typeface="Montserrat"/>
                <a:sym typeface="Montserrat"/>
              </a:rPr>
              <a:t>.</a:t>
            </a:r>
            <a:r>
              <a:rPr b="1" i="0" lang="en-GB"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GB"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4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4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5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5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5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6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6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6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6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6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6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6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6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21"/>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1"/>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22"/>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2"/>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2"/>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23"/>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23"/>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23"/>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2.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sz="2600">
                <a:latin typeface="Montserrat"/>
                <a:ea typeface="Montserrat"/>
                <a:cs typeface="Montserrat"/>
                <a:sym typeface="Montserrat"/>
              </a:rPr>
              <a:t>Decision Trees and Random forests</a:t>
            </a:r>
            <a:endParaRPr sz="2600">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1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RANDOM FORESTS</a:t>
            </a:r>
            <a:endParaRPr b="0" i="0" sz="2100" u="none" cap="none" strike="noStrike">
              <a:solidFill>
                <a:srgbClr val="2DC5FA"/>
              </a:solidFill>
              <a:latin typeface="Montserrat"/>
              <a:ea typeface="Montserrat"/>
              <a:cs typeface="Montserrat"/>
              <a:sym typeface="Montserrat"/>
            </a:endParaRPr>
          </a:p>
        </p:txBody>
      </p:sp>
      <p:sp>
        <p:nvSpPr>
          <p:cNvPr id="288" name="Google Shape;288;p1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9" name="Google Shape;289;p1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1800"/>
              </a:spcBef>
              <a:spcAft>
                <a:spcPts val="0"/>
              </a:spcAft>
              <a:buClr>
                <a:srgbClr val="172B4D"/>
              </a:buClr>
              <a:buSzPts val="1300"/>
              <a:buFont typeface="Roboto"/>
              <a:buChar char="●"/>
            </a:pPr>
            <a:r>
              <a:rPr b="0" i="0" lang="en-GB" sz="1300" u="none" cap="none" strike="noStrike">
                <a:solidFill>
                  <a:srgbClr val="172B4D"/>
                </a:solidFill>
                <a:highlight>
                  <a:srgbClr val="FFFFFF"/>
                </a:highlight>
                <a:latin typeface="Roboto"/>
                <a:ea typeface="Roboto"/>
                <a:cs typeface="Roboto"/>
                <a:sym typeface="Roboto"/>
              </a:rPr>
              <a:t>Random Forests are very similar to bagging except for one improvement over bagging method in terms of</a:t>
            </a:r>
            <a:r>
              <a:rPr b="1" i="0" lang="en-GB" sz="1300" u="none" cap="none" strike="noStrike">
                <a:solidFill>
                  <a:srgbClr val="172B4D"/>
                </a:solidFill>
                <a:highlight>
                  <a:srgbClr val="FFFFFF"/>
                </a:highlight>
                <a:latin typeface="Roboto"/>
                <a:ea typeface="Roboto"/>
                <a:cs typeface="Roboto"/>
                <a:sym typeface="Roboto"/>
              </a:rPr>
              <a:t> randomization of features chosen while building a tree for each bootstrap sample</a:t>
            </a:r>
            <a:r>
              <a:rPr b="0" i="0" lang="en-GB" sz="1300" u="none" cap="none" strike="noStrike">
                <a:solidFill>
                  <a:srgbClr val="172B4D"/>
                </a:solidFill>
                <a:highlight>
                  <a:srgbClr val="FFFFFF"/>
                </a:highlight>
                <a:latin typeface="Roboto"/>
                <a:ea typeface="Roboto"/>
                <a:cs typeface="Roboto"/>
                <a:sym typeface="Roboto"/>
              </a:rPr>
              <a:t>.</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rgbClr val="172B4D"/>
              </a:buClr>
              <a:buSzPts val="1300"/>
              <a:buFont typeface="Roboto"/>
              <a:buChar char="●"/>
            </a:pPr>
            <a:r>
              <a:rPr b="0" i="0" lang="en-GB" sz="1300" u="none" cap="none" strike="noStrike">
                <a:solidFill>
                  <a:srgbClr val="172B4D"/>
                </a:solidFill>
                <a:highlight>
                  <a:srgbClr val="FFFFFF"/>
                </a:highlight>
                <a:latin typeface="Roboto"/>
                <a:ea typeface="Roboto"/>
                <a:cs typeface="Roboto"/>
                <a:sym typeface="Roboto"/>
              </a:rPr>
              <a:t>It also consists of building a </a:t>
            </a:r>
            <a:r>
              <a:rPr b="1" i="0" lang="en-GB" sz="1300" u="none" cap="none" strike="noStrike">
                <a:solidFill>
                  <a:srgbClr val="172B4D"/>
                </a:solidFill>
                <a:highlight>
                  <a:srgbClr val="FFFFFF"/>
                </a:highlight>
                <a:latin typeface="Roboto"/>
                <a:ea typeface="Roboto"/>
                <a:cs typeface="Roboto"/>
                <a:sym typeface="Roboto"/>
              </a:rPr>
              <a:t>large number of trees</a:t>
            </a:r>
            <a:r>
              <a:rPr b="0" i="0" lang="en-GB" sz="1300" u="none" cap="none" strike="noStrike">
                <a:solidFill>
                  <a:srgbClr val="172B4D"/>
                </a:solidFill>
                <a:highlight>
                  <a:srgbClr val="FFFFFF"/>
                </a:highlight>
                <a:latin typeface="Roboto"/>
                <a:ea typeface="Roboto"/>
                <a:cs typeface="Roboto"/>
                <a:sym typeface="Roboto"/>
              </a:rPr>
              <a:t> (a decision for each bootstrap sample).</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rgbClr val="172B4D"/>
              </a:buClr>
              <a:buSzPts val="1300"/>
              <a:buFont typeface="Roboto"/>
              <a:buChar char="●"/>
            </a:pPr>
            <a:r>
              <a:rPr b="1" i="0" lang="en-GB" sz="1300" u="none" cap="none" strike="noStrike">
                <a:solidFill>
                  <a:srgbClr val="172B4D"/>
                </a:solidFill>
                <a:highlight>
                  <a:srgbClr val="FFFFFF"/>
                </a:highlight>
                <a:latin typeface="Roboto"/>
                <a:ea typeface="Roboto"/>
                <a:cs typeface="Roboto"/>
                <a:sym typeface="Roboto"/>
              </a:rPr>
              <a:t>For each decision tree</a:t>
            </a:r>
            <a:r>
              <a:rPr b="0" i="0" lang="en-GB" sz="1300" u="none" cap="none" strike="noStrike">
                <a:solidFill>
                  <a:srgbClr val="172B4D"/>
                </a:solidFill>
                <a:highlight>
                  <a:srgbClr val="FFFFFF"/>
                </a:highlight>
                <a:latin typeface="Roboto"/>
                <a:ea typeface="Roboto"/>
                <a:cs typeface="Roboto"/>
                <a:sym typeface="Roboto"/>
              </a:rPr>
              <a:t> a bootstrap sample from the training set is selected. However,  instead of picking all the features to grow the decision tree, </a:t>
            </a:r>
            <a:r>
              <a:rPr b="1" i="0" lang="en-GB" sz="1300" u="none" cap="none" strike="noStrike">
                <a:solidFill>
                  <a:srgbClr val="172B4D"/>
                </a:solidFill>
                <a:highlight>
                  <a:srgbClr val="FFFFFF"/>
                </a:highlight>
                <a:latin typeface="Roboto"/>
                <a:ea typeface="Roboto"/>
                <a:cs typeface="Roboto"/>
                <a:sym typeface="Roboto"/>
              </a:rPr>
              <a:t>only a random sample of 'm' features are chosen from the total set of 'p' predictors.</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rgbClr val="172B4D"/>
              </a:buClr>
              <a:buSzPts val="1300"/>
              <a:buFont typeface="Roboto"/>
              <a:buChar char="●"/>
            </a:pPr>
            <a:r>
              <a:rPr b="0" i="0" lang="en-GB" sz="1300" u="none" cap="none" strike="noStrike">
                <a:solidFill>
                  <a:srgbClr val="172B4D"/>
                </a:solidFill>
                <a:highlight>
                  <a:srgbClr val="FFFFFF"/>
                </a:highlight>
                <a:latin typeface="Roboto"/>
                <a:ea typeface="Roboto"/>
                <a:cs typeface="Roboto"/>
                <a:sym typeface="Roboto"/>
              </a:rPr>
              <a:t>There is no rule of thumb / best value of 'm' but usually m is chosen as the square root of 'p' as a good starting point</a:t>
            </a:r>
            <a:endParaRPr b="0" i="0" sz="1300" u="none" cap="none" strike="noStrike">
              <a:solidFill>
                <a:srgbClr val="172B4D"/>
              </a:solidFill>
              <a:highlight>
                <a:srgbClr val="FFFFFF"/>
              </a:highlight>
              <a:latin typeface="Roboto"/>
              <a:ea typeface="Roboto"/>
              <a:cs typeface="Roboto"/>
              <a:sym typeface="Roboto"/>
            </a:endParaRPr>
          </a:p>
          <a:p>
            <a:pPr indent="-311150" lvl="0" marL="457200" marR="0" rtl="0" algn="l">
              <a:lnSpc>
                <a:spcPct val="115000"/>
              </a:lnSpc>
              <a:spcBef>
                <a:spcPts val="0"/>
              </a:spcBef>
              <a:spcAft>
                <a:spcPts val="0"/>
              </a:spcAft>
              <a:buClr>
                <a:srgbClr val="172B4D"/>
              </a:buClr>
              <a:buSzPts val="1300"/>
              <a:buFont typeface="Roboto"/>
              <a:buChar char="●"/>
            </a:pPr>
            <a:r>
              <a:rPr b="0" i="0" lang="en-GB" sz="1300" u="none" cap="none" strike="noStrike">
                <a:solidFill>
                  <a:srgbClr val="172B4D"/>
                </a:solidFill>
                <a:highlight>
                  <a:srgbClr val="FFFFFF"/>
                </a:highlight>
                <a:latin typeface="Roboto"/>
                <a:ea typeface="Roboto"/>
                <a:cs typeface="Roboto"/>
                <a:sym typeface="Roboto"/>
              </a:rPr>
              <a:t>Using a small value of m in building a random forest will typically be helpful when we have a large number of correlated predictors</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11"/>
          <p:cNvPicPr preferRelativeResize="0"/>
          <p:nvPr/>
        </p:nvPicPr>
        <p:blipFill rotWithShape="1">
          <a:blip r:embed="rId3">
            <a:alphaModFix/>
          </a:blip>
          <a:srcRect b="0" l="0" r="0" t="0"/>
          <a:stretch/>
        </p:blipFill>
        <p:spPr>
          <a:xfrm>
            <a:off x="1892263" y="1269325"/>
            <a:ext cx="5359475" cy="3014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PARAMETERS</a:t>
            </a:r>
            <a:endParaRPr b="0" i="0" sz="2100" u="none" cap="none" strike="noStrike">
              <a:solidFill>
                <a:srgbClr val="2DC5FA"/>
              </a:solidFill>
              <a:latin typeface="Montserrat"/>
              <a:ea typeface="Montserrat"/>
              <a:cs typeface="Montserrat"/>
              <a:sym typeface="Montserrat"/>
            </a:endParaRPr>
          </a:p>
        </p:txBody>
      </p:sp>
      <p:sp>
        <p:nvSpPr>
          <p:cNvPr id="300" name="Google Shape;300;p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1" name="Google Shape;301;p1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b="1" i="0" lang="en-GB" sz="1400" u="none" cap="none" strike="noStrike">
                <a:solidFill>
                  <a:srgbClr val="172B4D"/>
                </a:solidFill>
                <a:highlight>
                  <a:srgbClr val="FFFFFF"/>
                </a:highlight>
                <a:latin typeface="Roboto"/>
                <a:ea typeface="Roboto"/>
                <a:cs typeface="Roboto"/>
                <a:sym typeface="Roboto"/>
              </a:rPr>
              <a:t>n_estimators</a:t>
            </a:r>
            <a:r>
              <a:rPr b="0" i="0" lang="en-GB" sz="1400" u="none" cap="none" strike="noStrike">
                <a:solidFill>
                  <a:srgbClr val="172B4D"/>
                </a:solidFill>
                <a:highlight>
                  <a:srgbClr val="FFFFFF"/>
                </a:highlight>
                <a:latin typeface="Roboto"/>
                <a:ea typeface="Roboto"/>
                <a:cs typeface="Roboto"/>
                <a:sym typeface="Roboto"/>
              </a:rPr>
              <a:t>: int, default=100 - The number of trees in the forest.</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2100"/>
              </a:spcBef>
              <a:spcAft>
                <a:spcPts val="0"/>
              </a:spcAft>
              <a:buClr>
                <a:srgbClr val="172B4D"/>
              </a:buClr>
              <a:buSzPts val="1400"/>
              <a:buFont typeface="Roboto"/>
              <a:buChar char="●"/>
            </a:pPr>
            <a:r>
              <a:rPr b="1" i="0" lang="en-GB" sz="1400" u="none" cap="none" strike="noStrike">
                <a:solidFill>
                  <a:srgbClr val="172B4D"/>
                </a:solidFill>
                <a:highlight>
                  <a:srgbClr val="FFFFFF"/>
                </a:highlight>
                <a:latin typeface="Roboto"/>
                <a:ea typeface="Roboto"/>
                <a:cs typeface="Roboto"/>
                <a:sym typeface="Roboto"/>
              </a:rPr>
              <a:t>max_features</a:t>
            </a:r>
            <a:r>
              <a:rPr b="0" i="0" lang="en-GB" sz="1400" u="none" cap="none" strike="noStrike">
                <a:solidFill>
                  <a:srgbClr val="172B4D"/>
                </a:solidFill>
                <a:highlight>
                  <a:srgbClr val="FFFFFF"/>
                </a:highlight>
                <a:latin typeface="Roboto"/>
                <a:ea typeface="Roboto"/>
                <a:cs typeface="Roboto"/>
                <a:sym typeface="Roboto"/>
              </a:rPr>
              <a:t>{“auto”, “sqrt”, “log2”}, int or float, default=”auto” - The number of features to consider when looking for the best split.</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2100"/>
              </a:spcBef>
              <a:spcAft>
                <a:spcPts val="0"/>
              </a:spcAft>
              <a:buClr>
                <a:srgbClr val="172B4D"/>
              </a:buClr>
              <a:buSzPts val="1400"/>
              <a:buFont typeface="Roboto"/>
              <a:buChar char="●"/>
            </a:pPr>
            <a:r>
              <a:rPr b="1" i="0" lang="en-GB" sz="1400" u="none" cap="none" strike="noStrike">
                <a:solidFill>
                  <a:srgbClr val="172B4D"/>
                </a:solidFill>
                <a:highlight>
                  <a:srgbClr val="FFFFFF"/>
                </a:highlight>
                <a:latin typeface="Roboto"/>
                <a:ea typeface="Roboto"/>
                <a:cs typeface="Roboto"/>
                <a:sym typeface="Roboto"/>
              </a:rPr>
              <a:t>bootstrapbool,</a:t>
            </a:r>
            <a:r>
              <a:rPr b="0" i="0" lang="en-GB" sz="1400" u="none" cap="none" strike="noStrike">
                <a:solidFill>
                  <a:srgbClr val="172B4D"/>
                </a:solidFill>
                <a:highlight>
                  <a:srgbClr val="FFFFFF"/>
                </a:highlight>
                <a:latin typeface="Roboto"/>
                <a:ea typeface="Roboto"/>
                <a:cs typeface="Roboto"/>
                <a:sym typeface="Roboto"/>
              </a:rPr>
              <a:t> default=True : Whether bootstrap samples are used when building trees. If False, the whole dataset is used to build each tree.</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rgbClr val="000000"/>
              </a:buClr>
              <a:buSzPts val="1700"/>
              <a:buFont typeface="Montserrat Medium"/>
              <a:buAutoNum type="arabicPeriod"/>
            </a:pPr>
            <a:r>
              <a:rPr b="0" i="0" lang="en-GB" sz="1700" u="none" cap="none" strike="noStrike">
                <a:solidFill>
                  <a:srgbClr val="000000"/>
                </a:solidFill>
                <a:latin typeface="Montserrat Medium"/>
                <a:ea typeface="Montserrat Medium"/>
                <a:cs typeface="Montserrat Medium"/>
                <a:sym typeface="Montserrat Medium"/>
              </a:rPr>
              <a:t>Decision Trees.</a:t>
            </a:r>
            <a:endParaRPr b="0" i="0" sz="1700" u="none" cap="none" strike="noStrike">
              <a:solidFill>
                <a:srgbClr val="000000"/>
              </a:solidFill>
              <a:latin typeface="Montserrat Medium"/>
              <a:ea typeface="Montserrat Medium"/>
              <a:cs typeface="Montserrat Medium"/>
              <a:sym typeface="Montserrat Medium"/>
            </a:endParaRPr>
          </a:p>
          <a:p>
            <a:pPr indent="-336550" lvl="0" marL="457200" marR="0" rtl="0" algn="l">
              <a:lnSpc>
                <a:spcPct val="150000"/>
              </a:lnSpc>
              <a:spcBef>
                <a:spcPts val="0"/>
              </a:spcBef>
              <a:spcAft>
                <a:spcPts val="0"/>
              </a:spcAft>
              <a:buClr>
                <a:srgbClr val="000000"/>
              </a:buClr>
              <a:buSzPts val="1700"/>
              <a:buFont typeface="Montserrat Medium"/>
              <a:buAutoNum type="arabicPeriod"/>
            </a:pPr>
            <a:r>
              <a:rPr b="0" i="0" lang="en-GB" sz="1700" u="none" cap="none" strike="noStrike">
                <a:solidFill>
                  <a:srgbClr val="000000"/>
                </a:solidFill>
                <a:latin typeface="Montserrat Medium"/>
                <a:ea typeface="Montserrat Medium"/>
                <a:cs typeface="Montserrat Medium"/>
                <a:sym typeface="Montserrat Medium"/>
              </a:rPr>
              <a:t>Decision Trees for regression.</a:t>
            </a:r>
            <a:endParaRPr b="0" i="0" sz="1700" u="none" cap="none" strike="noStrike">
              <a:solidFill>
                <a:srgbClr val="000000"/>
              </a:solidFill>
              <a:latin typeface="Montserrat Medium"/>
              <a:ea typeface="Montserrat Medium"/>
              <a:cs typeface="Montserrat Medium"/>
              <a:sym typeface="Montserrat Medium"/>
            </a:endParaRPr>
          </a:p>
          <a:p>
            <a:pPr indent="-336550" lvl="0" marL="457200" marR="0" rtl="0" algn="l">
              <a:lnSpc>
                <a:spcPct val="150000"/>
              </a:lnSpc>
              <a:spcBef>
                <a:spcPts val="0"/>
              </a:spcBef>
              <a:spcAft>
                <a:spcPts val="0"/>
              </a:spcAft>
              <a:buClr>
                <a:srgbClr val="000000"/>
              </a:buClr>
              <a:buSzPts val="1700"/>
              <a:buFont typeface="Montserrat Medium"/>
              <a:buAutoNum type="arabicPeriod"/>
            </a:pPr>
            <a:r>
              <a:rPr b="0" i="0" lang="en-GB" sz="1700" u="none" cap="none" strike="noStrike">
                <a:solidFill>
                  <a:srgbClr val="000000"/>
                </a:solidFill>
                <a:latin typeface="Montserrat Medium"/>
                <a:ea typeface="Montserrat Medium"/>
                <a:cs typeface="Montserrat Medium"/>
                <a:sym typeface="Montserrat Medium"/>
              </a:rPr>
              <a:t>Decision Trees for classification.</a:t>
            </a:r>
            <a:endParaRPr b="0" i="0" sz="1700" u="none" cap="none" strike="noStrike">
              <a:solidFill>
                <a:srgbClr val="000000"/>
              </a:solidFill>
              <a:latin typeface="Montserrat Medium"/>
              <a:ea typeface="Montserrat Medium"/>
              <a:cs typeface="Montserrat Medium"/>
              <a:sym typeface="Montserrat Medium"/>
            </a:endParaRPr>
          </a:p>
          <a:p>
            <a:pPr indent="-336550" lvl="0" marL="457200" marR="0" rtl="0" algn="l">
              <a:lnSpc>
                <a:spcPct val="150000"/>
              </a:lnSpc>
              <a:spcBef>
                <a:spcPts val="0"/>
              </a:spcBef>
              <a:spcAft>
                <a:spcPts val="0"/>
              </a:spcAft>
              <a:buClr>
                <a:srgbClr val="000000"/>
              </a:buClr>
              <a:buSzPts val="1700"/>
              <a:buFont typeface="Montserrat Medium"/>
              <a:buAutoNum type="arabicPeriod"/>
            </a:pPr>
            <a:r>
              <a:rPr b="0" i="0" lang="en-GB" sz="1700" u="none" cap="none" strike="noStrike">
                <a:solidFill>
                  <a:srgbClr val="000000"/>
                </a:solidFill>
                <a:latin typeface="Montserrat Medium"/>
                <a:ea typeface="Montserrat Medium"/>
                <a:cs typeface="Montserrat Medium"/>
                <a:sym typeface="Montserrat Medium"/>
              </a:rPr>
              <a:t>Bootstrap and bagging.</a:t>
            </a:r>
            <a:endParaRPr b="0" i="0" sz="1700" u="none" cap="none" strike="noStrike">
              <a:solidFill>
                <a:srgbClr val="000000"/>
              </a:solidFill>
              <a:latin typeface="Montserrat Medium"/>
              <a:ea typeface="Montserrat Medium"/>
              <a:cs typeface="Montserrat Medium"/>
              <a:sym typeface="Montserrat Medium"/>
            </a:endParaRPr>
          </a:p>
          <a:p>
            <a:pPr indent="-336550" lvl="0" marL="457200" marR="0" rtl="0" algn="l">
              <a:lnSpc>
                <a:spcPct val="150000"/>
              </a:lnSpc>
              <a:spcBef>
                <a:spcPts val="0"/>
              </a:spcBef>
              <a:spcAft>
                <a:spcPts val="0"/>
              </a:spcAft>
              <a:buClr>
                <a:srgbClr val="000000"/>
              </a:buClr>
              <a:buSzPts val="1700"/>
              <a:buFont typeface="Montserrat Medium"/>
              <a:buAutoNum type="arabicPeriod"/>
            </a:pPr>
            <a:r>
              <a:rPr b="0" i="0" lang="en-GB" sz="1700" u="none" cap="none" strike="noStrike">
                <a:solidFill>
                  <a:srgbClr val="000000"/>
                </a:solidFill>
                <a:latin typeface="Montserrat Medium"/>
                <a:ea typeface="Montserrat Medium"/>
                <a:cs typeface="Montserrat Medium"/>
                <a:sym typeface="Montserrat Medium"/>
              </a:rPr>
              <a:t>Random forests. Parameters.</a:t>
            </a:r>
            <a:endParaRPr b="0" i="0" sz="17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DECISION TREES</a:t>
            </a:r>
            <a:endParaRPr b="0" i="0" sz="2100" u="none" cap="none" strike="noStrike">
              <a:solidFill>
                <a:srgbClr val="2DC5FA"/>
              </a:solidFill>
              <a:latin typeface="Montserrat"/>
              <a:ea typeface="Montserrat"/>
              <a:cs typeface="Montserrat"/>
              <a:sym typeface="Montserrat"/>
            </a:endParaRPr>
          </a:p>
        </p:txBody>
      </p:sp>
      <p:sp>
        <p:nvSpPr>
          <p:cNvPr id="236" name="Google Shape;236;p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p3"/>
          <p:cNvSpPr txBox="1"/>
          <p:nvPr/>
        </p:nvSpPr>
        <p:spPr>
          <a:xfrm>
            <a:off x="707225" y="1521625"/>
            <a:ext cx="3886500" cy="29469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00000"/>
              </a:lnSpc>
              <a:spcBef>
                <a:spcPts val="1800"/>
              </a:spcBef>
              <a:spcAft>
                <a:spcPts val="0"/>
              </a:spcAft>
              <a:buClr>
                <a:srgbClr val="172B4D"/>
              </a:buClr>
              <a:buSzPts val="1600"/>
              <a:buFont typeface="Roboto"/>
              <a:buChar char="●"/>
            </a:pPr>
            <a:r>
              <a:rPr b="0" i="0" lang="en-GB" sz="1600" u="none" cap="none" strike="noStrike">
                <a:solidFill>
                  <a:srgbClr val="172B4D"/>
                </a:solidFill>
                <a:highlight>
                  <a:srgbClr val="FFFFFF"/>
                </a:highlight>
                <a:latin typeface="Roboto"/>
                <a:ea typeface="Roboto"/>
                <a:cs typeface="Roboto"/>
                <a:sym typeface="Roboto"/>
              </a:rPr>
              <a:t>Decision trees can be used both for regression and classification problems.</a:t>
            </a:r>
            <a:endParaRPr b="0" i="0" sz="16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1800"/>
              </a:spcBef>
              <a:spcAft>
                <a:spcPts val="0"/>
              </a:spcAft>
              <a:buClr>
                <a:srgbClr val="000000"/>
              </a:buClr>
              <a:buSzPts val="1600"/>
              <a:buFont typeface="Arial"/>
              <a:buNone/>
            </a:pPr>
            <a:r>
              <a:t/>
            </a:r>
            <a:endParaRPr b="0" i="0" sz="1600" u="none" cap="none" strike="noStrike">
              <a:solidFill>
                <a:srgbClr val="172B4D"/>
              </a:solidFill>
              <a:highlight>
                <a:srgbClr val="FFFFFF"/>
              </a:highlight>
              <a:latin typeface="Roboto"/>
              <a:ea typeface="Roboto"/>
              <a:cs typeface="Roboto"/>
              <a:sym typeface="Roboto"/>
            </a:endParaRPr>
          </a:p>
          <a:p>
            <a:pPr indent="-330200" lvl="0" marL="457200" marR="0" rtl="0" algn="just">
              <a:lnSpc>
                <a:spcPct val="100000"/>
              </a:lnSpc>
              <a:spcBef>
                <a:spcPts val="2100"/>
              </a:spcBef>
              <a:spcAft>
                <a:spcPts val="0"/>
              </a:spcAft>
              <a:buClr>
                <a:srgbClr val="172B4D"/>
              </a:buClr>
              <a:buSzPts val="1600"/>
              <a:buFont typeface="Roboto"/>
              <a:buChar char="●"/>
            </a:pPr>
            <a:r>
              <a:rPr b="1" i="0" lang="en-GB" sz="1600" u="none" cap="none" strike="noStrike">
                <a:solidFill>
                  <a:srgbClr val="172B4D"/>
                </a:solidFill>
                <a:highlight>
                  <a:srgbClr val="FFFFFF"/>
                </a:highlight>
                <a:latin typeface="Roboto"/>
                <a:ea typeface="Roboto"/>
                <a:cs typeface="Roboto"/>
                <a:sym typeface="Roboto"/>
              </a:rPr>
              <a:t>They work with stratifying or segmenting the predictor space into a number of binary decisions to make the prediction</a:t>
            </a:r>
            <a:r>
              <a:rPr b="0" i="0" lang="en-GB" sz="16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8" name="Google Shape;238;p3"/>
          <p:cNvPicPr preferRelativeResize="0"/>
          <p:nvPr/>
        </p:nvPicPr>
        <p:blipFill rotWithShape="1">
          <a:blip r:embed="rId4">
            <a:alphaModFix/>
          </a:blip>
          <a:srcRect b="0" l="0" r="0" t="0"/>
          <a:stretch/>
        </p:blipFill>
        <p:spPr>
          <a:xfrm>
            <a:off x="4795700" y="1877299"/>
            <a:ext cx="3745001" cy="2591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DECISION TREES FOR REGRESSION (I)</a:t>
            </a:r>
            <a:endParaRPr b="0" i="0" sz="2100" u="none" cap="none" strike="noStrike">
              <a:solidFill>
                <a:srgbClr val="2DC5FA"/>
              </a:solidFill>
              <a:latin typeface="Montserrat"/>
              <a:ea typeface="Montserrat"/>
              <a:cs typeface="Montserrat"/>
              <a:sym typeface="Montserrat"/>
            </a:endParaRPr>
          </a:p>
        </p:txBody>
      </p:sp>
      <p:sp>
        <p:nvSpPr>
          <p:cNvPr id="244" name="Google Shape;244;p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5" name="Google Shape;245;p4"/>
          <p:cNvSpPr txBox="1"/>
          <p:nvPr/>
        </p:nvSpPr>
        <p:spPr>
          <a:xfrm>
            <a:off x="707225" y="1445425"/>
            <a:ext cx="3936000" cy="2946900"/>
          </a:xfrm>
          <a:prstGeom prst="rect">
            <a:avLst/>
          </a:prstGeom>
          <a:noFill/>
          <a:ln>
            <a:noFill/>
          </a:ln>
        </p:spPr>
        <p:txBody>
          <a:bodyPr anchorCtr="0" anchor="t" bIns="91425" lIns="91425" spcFirstLastPara="1" rIns="91425" wrap="square" tIns="91425">
            <a:noAutofit/>
          </a:bodyPr>
          <a:lstStyle/>
          <a:p>
            <a:pPr indent="-307975" lvl="0" marL="457200" marR="0" rtl="0" algn="just">
              <a:lnSpc>
                <a:spcPct val="115000"/>
              </a:lnSpc>
              <a:spcBef>
                <a:spcPts val="1800"/>
              </a:spcBef>
              <a:spcAft>
                <a:spcPts val="0"/>
              </a:spcAft>
              <a:buClr>
                <a:srgbClr val="172B4D"/>
              </a:buClr>
              <a:buSzPts val="1250"/>
              <a:buFont typeface="Roboto"/>
              <a:buChar char="●"/>
            </a:pPr>
            <a:r>
              <a:rPr b="0" i="0" lang="en-GB" sz="1250" u="none" cap="none" strike="noStrike">
                <a:solidFill>
                  <a:srgbClr val="172B4D"/>
                </a:solidFill>
                <a:highlight>
                  <a:srgbClr val="FFFFFF"/>
                </a:highlight>
                <a:latin typeface="Roboto"/>
                <a:ea typeface="Roboto"/>
                <a:cs typeface="Roboto"/>
                <a:sym typeface="Roboto"/>
              </a:rPr>
              <a:t>Here we will take the example of boston housing data as it is a simpler regression problem. </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GB" sz="1250" u="none" cap="none" strike="noStrike">
                <a:solidFill>
                  <a:srgbClr val="172B4D"/>
                </a:solidFill>
                <a:highlight>
                  <a:srgbClr val="FFFFFF"/>
                </a:highlight>
                <a:latin typeface="Roboto"/>
                <a:ea typeface="Roboto"/>
                <a:cs typeface="Roboto"/>
                <a:sym typeface="Roboto"/>
              </a:rPr>
              <a:t>The objective was to predict the median value of a house.</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GB" sz="1250" u="none" cap="none" strike="noStrike">
                <a:solidFill>
                  <a:srgbClr val="172B4D"/>
                </a:solidFill>
                <a:highlight>
                  <a:srgbClr val="FFFFFF"/>
                </a:highlight>
                <a:latin typeface="Roboto"/>
                <a:ea typeface="Roboto"/>
                <a:cs typeface="Roboto"/>
                <a:sym typeface="Roboto"/>
              </a:rPr>
              <a:t>To simplify we will take a look at only one feature "lstat"</a:t>
            </a:r>
            <a:endParaRPr b="0" i="0" sz="1250" u="none" cap="none" strike="noStrike">
              <a:solidFill>
                <a:srgbClr val="172B4D"/>
              </a:solidFill>
              <a:highlight>
                <a:srgbClr val="FFFFFF"/>
              </a:highlight>
              <a:latin typeface="Roboto"/>
              <a:ea typeface="Roboto"/>
              <a:cs typeface="Roboto"/>
              <a:sym typeface="Roboto"/>
            </a:endParaRPr>
          </a:p>
          <a:p>
            <a:pPr indent="-307975" lvl="0" marL="457200" marR="0" rtl="0" algn="just">
              <a:lnSpc>
                <a:spcPct val="115000"/>
              </a:lnSpc>
              <a:spcBef>
                <a:spcPts val="0"/>
              </a:spcBef>
              <a:spcAft>
                <a:spcPts val="0"/>
              </a:spcAft>
              <a:buClr>
                <a:srgbClr val="172B4D"/>
              </a:buClr>
              <a:buSzPts val="1250"/>
              <a:buFont typeface="Roboto"/>
              <a:buChar char="●"/>
            </a:pPr>
            <a:r>
              <a:rPr b="0" i="0" lang="en-GB" sz="1250" u="none" cap="none" strike="noStrike">
                <a:solidFill>
                  <a:srgbClr val="172B4D"/>
                </a:solidFill>
                <a:highlight>
                  <a:srgbClr val="FFFFFF"/>
                </a:highlight>
                <a:latin typeface="Roboto"/>
                <a:ea typeface="Roboto"/>
                <a:cs typeface="Roboto"/>
                <a:sym typeface="Roboto"/>
              </a:rPr>
              <a:t>A decision rule to make the prediction is shown on the figure:</a:t>
            </a:r>
            <a:endParaRPr b="0" i="0" sz="12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050"/>
              <a:buFont typeface="Arial"/>
              <a:buNone/>
            </a:pPr>
            <a:r>
              <a:t/>
            </a:r>
            <a:endParaRPr b="0" i="0" sz="10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46" name="Google Shape;246;p4"/>
          <p:cNvPicPr preferRelativeResize="0"/>
          <p:nvPr/>
        </p:nvPicPr>
        <p:blipFill rotWithShape="1">
          <a:blip r:embed="rId4">
            <a:alphaModFix/>
          </a:blip>
          <a:srcRect b="0" l="0" r="53286" t="0"/>
          <a:stretch/>
        </p:blipFill>
        <p:spPr>
          <a:xfrm>
            <a:off x="4899300" y="1521625"/>
            <a:ext cx="3794039" cy="3156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DECISION TREES FOR REGRESSION (II)</a:t>
            </a:r>
            <a:endParaRPr b="0" i="0" sz="2100" u="none" cap="none" strike="noStrike">
              <a:solidFill>
                <a:srgbClr val="2DC5FA"/>
              </a:solidFill>
              <a:latin typeface="Montserrat"/>
              <a:ea typeface="Montserrat"/>
              <a:cs typeface="Montserrat"/>
              <a:sym typeface="Montserrat"/>
            </a:endParaRPr>
          </a:p>
        </p:txBody>
      </p:sp>
      <p:sp>
        <p:nvSpPr>
          <p:cNvPr id="252" name="Google Shape;252;p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3" name="Google Shape;253;p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210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After we train the model, this is the decision space we get. The set of bottom nodes in the decision tree gives us the partition of the feature space into disjoint regions.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210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For each region, we calculate the average of the target variable falling in that region of the training data. That gives us the numerical prediction value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DECISION TREES FOR CLASSIFICATION</a:t>
            </a:r>
            <a:endParaRPr b="0" i="0" sz="2100" u="none" cap="none" strike="noStrike">
              <a:solidFill>
                <a:srgbClr val="2DC5FA"/>
              </a:solidFill>
              <a:latin typeface="Montserrat"/>
              <a:ea typeface="Montserrat"/>
              <a:cs typeface="Montserrat"/>
              <a:sym typeface="Montserrat"/>
            </a:endParaRPr>
          </a:p>
        </p:txBody>
      </p:sp>
      <p:sp>
        <p:nvSpPr>
          <p:cNvPr id="259" name="Google Shape;259;p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0" name="Google Shape;260;p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Classification trees work in the same way as the regression trees except that the final prediction is the </a:t>
            </a:r>
            <a:r>
              <a:rPr b="1" i="0" lang="en-GB" sz="1800" u="none" cap="none" strike="noStrike">
                <a:solidFill>
                  <a:srgbClr val="172B4D"/>
                </a:solidFill>
                <a:highlight>
                  <a:srgbClr val="FFFFFF"/>
                </a:highlight>
                <a:latin typeface="Roboto"/>
                <a:ea typeface="Roboto"/>
                <a:cs typeface="Roboto"/>
                <a:sym typeface="Roboto"/>
              </a:rPr>
              <a:t>most frequent class</a:t>
            </a:r>
            <a:r>
              <a:rPr b="0" i="0" lang="en-GB" sz="1800" u="none" cap="none" strike="noStrike">
                <a:solidFill>
                  <a:srgbClr val="172B4D"/>
                </a:solidFill>
                <a:highlight>
                  <a:srgbClr val="FFFFFF"/>
                </a:highlight>
                <a:latin typeface="Roboto"/>
                <a:ea typeface="Roboto"/>
                <a:cs typeface="Roboto"/>
                <a:sym typeface="Roboto"/>
              </a:rPr>
              <a:t> in each leaf node.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4" name="Shape 264"/>
        <p:cNvGrpSpPr/>
        <p:nvPr/>
      </p:nvGrpSpPr>
      <p:grpSpPr>
        <a:xfrm>
          <a:off x="0" y="0"/>
          <a:ext cx="0" cy="0"/>
          <a:chOff x="0" y="0"/>
          <a:chExt cx="0" cy="0"/>
        </a:xfrm>
      </p:grpSpPr>
      <p:sp>
        <p:nvSpPr>
          <p:cNvPr id="265" name="Google Shape;265;p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BOOTSTRAP</a:t>
            </a:r>
            <a:endParaRPr b="0" i="0" sz="2100" u="none" cap="none" strike="noStrike">
              <a:solidFill>
                <a:srgbClr val="2DC5FA"/>
              </a:solidFill>
              <a:latin typeface="Montserrat"/>
              <a:ea typeface="Montserrat"/>
              <a:cs typeface="Montserrat"/>
              <a:sym typeface="Montserrat"/>
            </a:endParaRPr>
          </a:p>
        </p:txBody>
      </p:sp>
      <p:sp>
        <p:nvSpPr>
          <p:cNvPr id="266" name="Google Shape;266;p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7" name="Google Shape;267;p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To produce a reliable estimate we need enough samples in the dataset but sometimes it is not possible to collect enough real data.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Bootstrap method allows us to emulate the process of obtaining new sample sets from the original data.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Hence bootstrapping is the process of generating distinct data sets by repeatedly sampling observations (with replacement) from the original data set.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1" name="Shape 271"/>
        <p:cNvGrpSpPr/>
        <p:nvPr/>
      </p:nvGrpSpPr>
      <p:grpSpPr>
        <a:xfrm>
          <a:off x="0" y="0"/>
          <a:ext cx="0" cy="0"/>
          <a:chOff x="0" y="0"/>
          <a:chExt cx="0" cy="0"/>
        </a:xfrm>
      </p:grpSpPr>
      <p:sp>
        <p:nvSpPr>
          <p:cNvPr id="272" name="Google Shape;272;p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BOOTSTRAP</a:t>
            </a:r>
            <a:endParaRPr b="0" i="0" sz="2100" u="none" cap="none" strike="noStrike">
              <a:solidFill>
                <a:srgbClr val="2DC5FA"/>
              </a:solidFill>
              <a:latin typeface="Montserrat"/>
              <a:ea typeface="Montserrat"/>
              <a:cs typeface="Montserrat"/>
              <a:sym typeface="Montserrat"/>
            </a:endParaRPr>
          </a:p>
        </p:txBody>
      </p:sp>
      <p:sp>
        <p:nvSpPr>
          <p:cNvPr id="273" name="Google Shape;273;p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4" name="Google Shape;274;p8"/>
          <p:cNvSpPr txBox="1"/>
          <p:nvPr/>
        </p:nvSpPr>
        <p:spPr>
          <a:xfrm>
            <a:off x="707225" y="1521625"/>
            <a:ext cx="46425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From S={r1,r2,r3,.....,rN}, we create thousands (&gt;3K) of samples with replacement: Z*1, Z*2, Z*3,.... from the existing data.</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Each sample Z*i, should contain more than 30 observations ( can you guess why?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 we estimate the model performance averaging the performance of all the samples.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75" name="Google Shape;275;p8"/>
          <p:cNvPicPr preferRelativeResize="0"/>
          <p:nvPr/>
        </p:nvPicPr>
        <p:blipFill rotWithShape="1">
          <a:blip r:embed="rId3">
            <a:alphaModFix/>
          </a:blip>
          <a:srcRect b="0" l="0" r="0" t="0"/>
          <a:stretch/>
        </p:blipFill>
        <p:spPr>
          <a:xfrm>
            <a:off x="5502125" y="1773100"/>
            <a:ext cx="3489475" cy="2883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9" name="Shape 279"/>
        <p:cNvGrpSpPr/>
        <p:nvPr/>
      </p:nvGrpSpPr>
      <p:grpSpPr>
        <a:xfrm>
          <a:off x="0" y="0"/>
          <a:ext cx="0" cy="0"/>
          <a:chOff x="0" y="0"/>
          <a:chExt cx="0" cy="0"/>
        </a:xfrm>
      </p:grpSpPr>
      <p:sp>
        <p:nvSpPr>
          <p:cNvPr id="280" name="Google Shape;280;p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2DC5FA"/>
                </a:solidFill>
                <a:latin typeface="Montserrat"/>
                <a:ea typeface="Montserrat"/>
                <a:cs typeface="Montserrat"/>
                <a:sym typeface="Montserrat"/>
              </a:rPr>
              <a:t>BAGGING</a:t>
            </a:r>
            <a:endParaRPr b="0" i="0" sz="2100" u="none" cap="none" strike="noStrike">
              <a:solidFill>
                <a:srgbClr val="2DC5FA"/>
              </a:solidFill>
              <a:latin typeface="Montserrat"/>
              <a:ea typeface="Montserrat"/>
              <a:cs typeface="Montserrat"/>
              <a:sym typeface="Montserrat"/>
            </a:endParaRPr>
          </a:p>
        </p:txBody>
      </p:sp>
      <p:sp>
        <p:nvSpPr>
          <p:cNvPr id="281" name="Google Shape;281;p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2" name="Google Shape;282;p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180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Bagging is a general purpose technique that is used to reduce variance in a machine learning model. The idea is to use N bootstrap samples and find the accuracy measure for each bootstrap sample. And then aggregate the results of all the bootstrap samples. This method is particularly useful for decision trees.</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just">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Bagging applied to decision trees: N bootstrap samples from the training set are collected. On each bootstrap sample, a decision tree is fit and a prediction is made. Then we average the predictions of all the trees. These trees are grown deep and have high variance. Averaging these N trees reduces the variance.</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just">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Essentially we are combining the results from hundreds or thousands of independently grown decision trees</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